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7"/>
  </p:notesMasterIdLst>
  <p:handoutMasterIdLst>
    <p:handoutMasterId r:id="rId18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86" r:id="rId11"/>
    <p:sldId id="296" r:id="rId12"/>
    <p:sldId id="287" r:id="rId13"/>
    <p:sldId id="288" r:id="rId14"/>
    <p:sldId id="294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>
        <p:scale>
          <a:sx n="76" d="100"/>
          <a:sy n="76" d="100"/>
        </p:scale>
        <p:origin x="-28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3C4A872-A473-BFD2-150E-387250C2B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xmlns="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C61DF04-D7CB-2B19-8BB9-3E90A6619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xmlns="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597A3BE-0D13-9033-E3FD-78202DB799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8867D9A-3F3B-94C3-244B-0006226AEF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xmlns="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xmlns="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2491172-466F-19CC-B639-A1C3CAB1D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xmlns="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7BF9F63-86BE-5515-AD3C-59481B3FF4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0ABD6E1-FE78-D78B-E80C-09490F5D8D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2BB1BCD-5C1C-ED05-D6B4-F92367209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87E98C0-6053-9701-92D0-4EF9ADBC5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xmlns="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xmlns="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EA0B78B-84F0-8B85-40E8-678689DC1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xmlns="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BDBC526-6DCD-4FF6-8395-D8C22E46E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4729CA3-91C4-4A89-9448-A2F0E40917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68347B7-45FA-4A01-924D-DC385B720B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904CD02-7C7D-28DD-85A8-2FD92C29D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E5F7483-2261-D4C4-30E3-2D379D8CA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xmlns="" id="{E57989ED-9663-5033-AA83-267069FC5C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4E08E8E-10CB-55BC-8AFF-E64C800B9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xmlns="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BDBC526-6DCD-4FF6-8395-D8C22E46E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xmlns="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xmlns="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xmlns="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xmlns="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09" y="662937"/>
            <a:ext cx="5061553" cy="5765572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IN" sz="3200" dirty="0">
                <a:latin typeface="Algerian" panose="04020705040A02060702" pitchFamily="82" charset="0"/>
              </a:rPr>
              <a:t>  </a:t>
            </a:r>
            <a:r>
              <a:rPr lang="en-IN" sz="3200" dirty="0">
                <a:solidFill>
                  <a:srgbClr val="FF0000"/>
                </a:solidFill>
                <a:latin typeface="Algerian" panose="04020705040A02060702" pitchFamily="82" charset="0"/>
              </a:rPr>
              <a:t>Data Science PROJECT</a:t>
            </a:r>
            <a:br>
              <a:rPr lang="en-IN" sz="32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CHURN PREDICTION</a:t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00B0F0"/>
                </a:solidFill>
                <a:latin typeface="Times New Roman" panose="02020603050405020304" pitchFamily="18" charset="0"/>
              </a:rPr>
              <a:t>PROJECT TEAM ID - PTID-CDA-NOV-24-246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ANUPRIYA S R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ANJALI M K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PRATHAM P M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xmlns="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xmlns="" id="{D87B117D-5717-5581-D938-A221538B7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3"/>
    </mc:Choice>
    <mc:Fallback xmlns="">
      <p:transition spd="slow" advTm="13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1106B59-80B8-CEED-0BCA-BC3F80A85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xmlns="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endParaRPr lang="en-US" dirty="0"/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xmlns="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5C4A7DC2-42C3-FDDF-02BF-9598D75A6A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FDC8082-921C-6D44-BC4E-56D2C36E3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55642" y="149420"/>
            <a:ext cx="5739319" cy="645717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678461F-31B5-50C9-D5E3-87317AE45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497" y="196900"/>
            <a:ext cx="5919806" cy="63622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xmlns="" id="{A6485368-2377-FE1B-4F41-80079A00C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Conclusion</a:t>
            </a:r>
            <a:endParaRPr lang="en-IN" sz="6000" dirty="0">
              <a:latin typeface="Algerian" panose="04020705040A02060702" pitchFamily="8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churn prediction model provides No-Churn Telecom with actionable insights by identifying key churn drivers and providing churn risk scores for each customer.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accuracy of the Random Forest and XGBoost models will allow the company to focus its retention strategies on customers with the highest likelihood of churning,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 improving customer retention and reducing churn rates.</a:t>
            </a:r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72209A4C-7FA1-4419-5A68-F86A86D1F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95"/>
    </mc:Choice>
    <mc:Fallback xmlns="">
      <p:transition spd="slow" advTm="2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xmlns="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1E9F9E6E-8275-2743-5EE6-C0D043F3F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2"/>
    </mc:Choice>
    <mc:Fallback xmlns="">
      <p:transition spd="slow" advTm="6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009" y="2433205"/>
            <a:ext cx="11090274" cy="39131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Business Case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Dataset Overview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 Preparation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Modeling and Results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Recommendations and Insights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967A91C6-87EE-E342-0AF3-0ED73C8E5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4"/>
    </mc:Choice>
    <mc:Fallback xmlns="">
      <p:transition spd="slow" advTm="19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218" y="1593273"/>
            <a:ext cx="11280919" cy="4835236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 Telecom aims to leverage Machine Learning to address the challenge of customer churn in a competitive telecom industry.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GOALS: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Understanding the variables that are influencing the customers to migrate.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Creating Churn risk scores that can be indicative to drive retention campaigns.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Introduce new predicting variable “CHURN-FLAG” with values YES(1) or NO(0) so that email    campaigns with lucrative offers can be targeted to Churn YES customers.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181F0114-D7AB-B980-CBAC-8593D0E6F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4"/>
    </mc:Choice>
    <mc:Fallback xmlns="">
      <p:transition spd="slow" advTm="2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96900"/>
            <a:ext cx="4506046" cy="1368664"/>
          </a:xfrm>
          <a:noFill/>
        </p:spPr>
        <p:txBody>
          <a:bodyPr>
            <a:no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80" y="2105891"/>
            <a:ext cx="6061347" cy="4530436"/>
          </a:xfrm>
          <a:noFill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 Telecom is an established Telecom operator in Europe with more than a decade in Business. Due to new players in the market, telecom industry has become very competitive and retaining customers becoming a challenge.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spite of No-Churn initiatives of reducing tariffs and promoting more offers, the churn rate ( percentage of customers migrating to competitors) is well above 10%.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 wants to explore possibility of Machine Learning to help with following use cases to retain competitive edge in the industry.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r="14838"/>
          <a:stretch>
            <a:fillRect/>
          </a:stretch>
        </p:blipFill>
        <p:spPr>
          <a:xfrm>
            <a:off x="6661721" y="677876"/>
            <a:ext cx="5132388" cy="513238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6372FC96-F217-3730-6D74-B584A505B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69"/>
    </mc:Choice>
    <mc:Fallback xmlns="">
      <p:transition spd="slow" advTm="2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468583"/>
            <a:ext cx="7929940" cy="461408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database with 4,617 records.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Customer Demographics: State, Area Code, Phone Number.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Service Usage: Day Mins, Night Calls, International Plan.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Customer Support: Number of Customer Service Calls.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'Churn' (Yes/No).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32D56364-FD2F-9ECD-4101-247A0F4C3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58"/>
    </mc:Choice>
    <mc:Fallback xmlns="">
      <p:transition spd="slow" advTm="2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xmlns="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78FFAD-B91B-3B32-19FE-1C01B7B24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22" y="175098"/>
            <a:ext cx="10767237" cy="6411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64101784-A2CC-D3C0-C221-EFCC8A82E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Data Preparation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Taken: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Data Cleaning: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Handled missing values and inconsistent data entries.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Feature Engineering: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Created a new 'Churn-Flag' variable.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Transformation: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Normalized numerical features.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Encoded categorical variables.</a:t>
            </a:r>
          </a:p>
          <a:p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21" y="2097088"/>
            <a:ext cx="5351433" cy="3995737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17DFEDD9-2F91-C051-FEC6-ED12458B7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6"/>
    </mc:Choice>
    <mc:Fallback xmlns="">
      <p:transition spd="slow" advTm="2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Churn Flag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2" y="1816274"/>
            <a:ext cx="11336054" cy="3770334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5799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53" y="576984"/>
            <a:ext cx="11091600" cy="1332000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  <a:cs typeface="Times New Roman" panose="02020603050405020304" pitchFamily="18" charset="0"/>
              </a:rPr>
              <a:t>Modeling and Results</a:t>
            </a:r>
            <a:endParaRPr lang="en-US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E7E655-DBBE-1E38-D543-EB34028F2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Logistic Regression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Random Forest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Gradient Boosting and etc…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Accuracy, Precision, Recall, F1 Score.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Highlighted top predictors of churn (e.g., Customer Support Calls).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0A83DC2C-DAD6-5A7D-5CA3-A74CBB4FA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97"/>
    </mc:Choice>
    <mc:Fallback xmlns="">
      <p:transition spd="slow" advTm="23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3604</TotalTime>
  <Words>431</Words>
  <Application>Microsoft Office PowerPoint</Application>
  <PresentationFormat>Custom</PresentationFormat>
  <Paragraphs>60</Paragraphs>
  <Slides>12</Slides>
  <Notes>7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3DFloatVTI</vt:lpstr>
      <vt:lpstr>  Data Science PROJECT TELECOM CHURN PREDICTION      PROJECT TEAM ID - PTID-CDA-NOV-24-246    PRESENTED BY:  ANUPRIYA S R ANJALI M K PRATHAM P M </vt:lpstr>
      <vt:lpstr>Agenda</vt:lpstr>
      <vt:lpstr>INTRODUCTION</vt:lpstr>
      <vt:lpstr>BUSINESS CASE</vt:lpstr>
      <vt:lpstr>Dataset Overview</vt:lpstr>
      <vt:lpstr>  </vt:lpstr>
      <vt:lpstr>Data Preparation</vt:lpstr>
      <vt:lpstr>Churn Flag</vt:lpstr>
      <vt:lpstr>Modeling and Results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ADMIN</dc:creator>
  <cp:lastModifiedBy>ADMIN</cp:lastModifiedBy>
  <cp:revision>13</cp:revision>
  <dcterms:created xsi:type="dcterms:W3CDTF">2023-12-19T21:03:45Z</dcterms:created>
  <dcterms:modified xsi:type="dcterms:W3CDTF">2024-12-14T09:17:49Z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